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013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530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340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9219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051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572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137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5774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9282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8655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429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57826-8C7F-478F-9D28-22EC6A679EB9}" type="datetimeFigureOut">
              <a:rPr lang="ar-IQ" smtClean="0"/>
              <a:t>27/10/1443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8DC4D-86C2-4603-AA40-C5B19D305E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758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</p:spPr>
        <p:txBody>
          <a:bodyPr>
            <a:normAutofit/>
          </a:bodyPr>
          <a:lstStyle/>
          <a:p>
            <a:r>
              <a:rPr lang="ar-IQ" sz="3600" b="1" dirty="0" smtClean="0">
                <a:solidFill>
                  <a:srgbClr val="FF0000"/>
                </a:solidFill>
              </a:rPr>
              <a:t>المحاضرة السادسة</a:t>
            </a:r>
            <a:endParaRPr lang="ar-IQ" sz="3600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180456"/>
            <a:ext cx="6400800" cy="1752600"/>
          </a:xfrm>
        </p:spPr>
        <p:txBody>
          <a:bodyPr>
            <a:normAutofit/>
          </a:bodyPr>
          <a:lstStyle/>
          <a:p>
            <a:r>
              <a:rPr lang="ar-IQ" sz="3600" b="1" dirty="0" smtClean="0">
                <a:solidFill>
                  <a:srgbClr val="00B050"/>
                </a:solidFill>
              </a:rPr>
              <a:t>تكثير أسماك عملي- المرحلة الرابعة </a:t>
            </a:r>
          </a:p>
          <a:p>
            <a:r>
              <a:rPr lang="ar-IQ" sz="3600" b="1" dirty="0" smtClean="0">
                <a:solidFill>
                  <a:srgbClr val="00B050"/>
                </a:solidFill>
              </a:rPr>
              <a:t>قسم الأسماك والثروة البحرية</a:t>
            </a:r>
            <a:endParaRPr lang="ar-IQ" sz="3600" b="1" dirty="0">
              <a:solidFill>
                <a:srgbClr val="00B05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99592" y="4329100"/>
            <a:ext cx="6912768" cy="900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r>
              <a:rPr lang="ar-IQ" sz="3600" b="1" dirty="0" smtClean="0">
                <a:solidFill>
                  <a:srgbClr val="FF0000"/>
                </a:solidFill>
              </a:rPr>
              <a:t>حضانة </a:t>
            </a:r>
            <a:r>
              <a:rPr lang="ar-IQ" sz="3600" b="1" dirty="0">
                <a:solidFill>
                  <a:srgbClr val="FF0000"/>
                </a:solidFill>
              </a:rPr>
              <a:t>البيوض وتنمية  اليرقات (الزريعة)</a:t>
            </a:r>
          </a:p>
        </p:txBody>
      </p:sp>
    </p:spTree>
    <p:extLst>
      <p:ext uri="{BB962C8B-B14F-4D97-AF65-F5344CB8AC3E}">
        <p14:creationId xmlns:p14="http://schemas.microsoft.com/office/powerpoint/2010/main" val="516862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8256" y="188640"/>
            <a:ext cx="6349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ت</a:t>
            </a:r>
            <a:r>
              <a:rPr lang="ar-IQ" sz="2800" b="1" u="sng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هيئة</a:t>
            </a:r>
            <a:r>
              <a:rPr lang="en-US" sz="2800" b="1" u="sng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أحواض</a:t>
            </a:r>
            <a:r>
              <a:rPr lang="en-US" sz="2800" b="1" u="sng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الحضانة</a:t>
            </a:r>
            <a:r>
              <a:rPr lang="en-US" sz="2800" b="1" u="sng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قبل</a:t>
            </a:r>
            <a:r>
              <a:rPr lang="en-US" sz="2800" b="1" u="sng" dirty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800" b="1" u="sng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استزراع </a:t>
            </a:r>
            <a:r>
              <a:rPr lang="en-US" sz="2800" b="1" u="sng" dirty="0" err="1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اليرقات</a:t>
            </a:r>
            <a:r>
              <a:rPr lang="en-US" sz="2800" b="1" u="sng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/ </a:t>
            </a:r>
            <a:r>
              <a:rPr lang="ar-IQ" sz="2800" b="1" u="sng" dirty="0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الزريعة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965041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 من المهم تهيئة أحواض الحضانة بصورة جيدة للحصول على نسب بقاء  عالية من اليرقات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أو الزريعة. 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ففي كثير من الأحيان تكون هذه النسب قليلة خاصة في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المزارع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الصغيرة بسبب صعوبة تفريغ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الأحواض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التجفيف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)، ونقص الأسمدة أو عدم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مليء الأحواض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في الوقت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المطلوب.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ولتهيئة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الأحواض لحضانة الزريعة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قبل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ثلاثة أسابيع  من استزراع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اليرقة/ الزريعة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يجب إتباع الخطوات التالية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: 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ا)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تجفيف وتنظيف الأحواض 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ب)  تعقيم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الأحواض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( إضافة جير الحي )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ج) تسميد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الأحواض 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د)  إملاء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الأحواض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واستزراع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الزريعة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ه)  السيطرة على المفترسات </a:t>
            </a:r>
          </a:p>
        </p:txBody>
      </p:sp>
    </p:spTree>
    <p:extLst>
      <p:ext uri="{BB962C8B-B14F-4D97-AF65-F5344CB8AC3E}">
        <p14:creationId xmlns:p14="http://schemas.microsoft.com/office/powerpoint/2010/main" val="40159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1548" y="404664"/>
            <a:ext cx="22525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32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تعقيم </a:t>
            </a:r>
            <a:r>
              <a:rPr lang="ar-IQ" sz="32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الأحواض </a:t>
            </a:r>
            <a:endParaRPr lang="en-US" sz="32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1484784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تفرغ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الأحواض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المياه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عن طريق البزل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أو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استخدام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مضخة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و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يتم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تجفيفها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تماما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ً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.</a:t>
            </a:r>
            <a:endParaRPr lang="ar-IQ" sz="2400" dirty="0" smtClean="0">
              <a:latin typeface="Simplified Arabic" pitchFamily="18" charset="-78"/>
              <a:ea typeface="Times New Roman"/>
              <a:cs typeface="Simplified Arabic" pitchFamily="18" charset="-78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أما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إذا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لم يكن بالإمكان تجفيف الأحواض بشكل 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تمام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،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ف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يمكن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قتل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الحيوانات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المفترسة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والأسماك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غير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المرغوب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فيها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في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الحوض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عن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طريق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latin typeface="Simplified Arabic" pitchFamily="18" charset="-78"/>
                <a:ea typeface="Times New Roman"/>
                <a:cs typeface="Simplified Arabic" pitchFamily="18" charset="-78"/>
              </a:rPr>
              <a:t>إضافة</a:t>
            </a:r>
            <a:r>
              <a:rPr lang="en-US" sz="2400" dirty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المبيدات مثل مادة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ال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روتينون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و</a:t>
            </a:r>
            <a:r>
              <a:rPr lang="en-US" sz="2400" dirty="0" err="1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بمعدل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1.5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-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2غم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/</a:t>
            </a:r>
            <a:r>
              <a:rPr lang="en-US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م</a:t>
            </a:r>
            <a:r>
              <a:rPr lang="en-US" sz="2400" baseline="30000" dirty="0" smtClean="0">
                <a:latin typeface="Simplified Arabic" pitchFamily="18" charset="-78"/>
                <a:ea typeface="Times New Roman"/>
                <a:cs typeface="Simplified Arabic" pitchFamily="18" charset="-78"/>
              </a:rPr>
              <a:t>3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، أو اي مبيد حشري آخر وحسب التركيز </a:t>
            </a:r>
            <a:r>
              <a:rPr lang="ar-IQ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الموصى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به.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من المهم جداً أن نلاحظ أنه في جميع الحالات يجب استخدام المبيدات بصورة جيدة   </a:t>
            </a:r>
          </a:p>
          <a:p>
            <a:pPr algn="just"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   وفعالة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قبل أسبوع من استزراع الأسماك في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الأحواض، وعدم استخدامها مباشرة مع </a:t>
            </a: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  وقت استزراع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الأحواض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بالأسماك.</a:t>
            </a:r>
            <a:endParaRPr lang="ar-IQ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466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798959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ينبغي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في أحواض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الحضانة  أن لا تكون فيها أي نوع من النباتات في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قاع 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الحوض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أو على الجانبين حتى خط الماء. لأن هذه النباتات:-</a:t>
            </a:r>
          </a:p>
          <a:p>
            <a:pPr>
              <a:lnSpc>
                <a:spcPct val="150000"/>
              </a:lnSpc>
            </a:pP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 توفر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أرضاً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خصبة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للحيوانات المفترسة للأسماك.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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تستنفذ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القاعدة الغذائية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من الأحواض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 تكون ملجأ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للحشرات المفترسة (التي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تفترس اليرقات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وتنافسها على الغذاء).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 التنافس على المساحة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والأوكسجين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  تعرقل عمليات الصيد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8316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620688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ب )  تعقيم الحوض ( إضافة الجير الحي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 يجب فحص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pH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التربة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وتضاف كمية من  الجير الحي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الحوض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وفقاً   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 لحموضة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التربة ونوع الجير الحي  المستخدم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, اذ يساعد الجير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الحي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على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زيادة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 خصوبة تربة قاع الحوض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ويقلل من كمية الأسمدة اللازمة لإنتاج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الهائمات النباتية 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 في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أحواض  الحضانة.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ج) تسميد الحوض 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يملأ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الحوض بالماء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ارتفاع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30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سم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- وتضاف الكمية المطلوبة من الأسمدة وفقا لنوع السماد. الأسمدة التي يمكن استخدامها تشمل الأسمدة  العضوية وغير العضوية أو خليط من كلا السمادين .</a:t>
            </a:r>
          </a:p>
        </p:txBody>
      </p:sp>
    </p:spTree>
    <p:extLst>
      <p:ext uri="{BB962C8B-B14F-4D97-AF65-F5344CB8AC3E}">
        <p14:creationId xmlns:p14="http://schemas.microsoft.com/office/powerpoint/2010/main" val="4070829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404664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التسميد  هي المرحلة التحضيرية الهامة، وخاصة في أحواض حضانة  الكارب حيث الإنتاج الطبيعي للغذاء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كثير من الأحيان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يكون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غير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كافي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نتيجة لنقص واحد أو أكثر من العناصر التغذوية  في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حوض الإستزراع.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ولتصحيح هذا النقص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يجب إضافة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الأسمدة  أو المخصبات التي تحتوي على المواد التغذوية بشكل مناسب وبالكميات المثلى والتي تكون  ضرورية  لتسريع إنتاج الغذاء الطبيعي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تفضل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الأحواض الصغيرة والضحلة لسهولة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الإدارة وإنتاج الغذاء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الحي الجيد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هذه الأحواض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يمكن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إضافة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السماد البقري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الجديد (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650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كغم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/ دونم )،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أو مزيج من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سماد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البقر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650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كغم / دونم) وسماد الدواجن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300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كغم / دونم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) لتسميد الحوض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 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7729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في بعض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الأحيان ولتسريع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عملية التحلل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للأسمدة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العضوية المضافة، تضاف  (كربونات الكالسيوم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CaCo</a:t>
            </a:r>
            <a:r>
              <a:rPr lang="en-US" sz="2400" baseline="-25000" dirty="0" smtClean="0"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أحواض الحضانة وبمعدل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60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85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كغم / دونم  بعد  إضافة السماد.</a:t>
            </a:r>
          </a:p>
          <a:p>
            <a:pPr>
              <a:lnSpc>
                <a:spcPct val="150000"/>
              </a:lnSpc>
            </a:pP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إضافة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السماد البقري،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يمكن استخدام  مزيج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من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عجينة بذور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الخردل ،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والسماد البقري ، وفضلات الدواجن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وبنسب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3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6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وقد استخدم هذا الخليط  بنجاح لإنتاج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الهائمات الحيوانية لأحواض الحضانة.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كما ويمكن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إضافة الأسمدة 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غير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العضوية مع الأسمدة الحيوانية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بدلاً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من استخدام السماد الحيواني (روث الأبقار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وفضلات الدواجن) لوحدها.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8727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8741" y="332656"/>
            <a:ext cx="4041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املاء الاحواض </a:t>
            </a:r>
            <a:r>
              <a:rPr lang="ar-IQ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واستزراع الزريعة </a:t>
            </a:r>
            <a:endParaRPr lang="en-US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1081767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 يتم إملاء الحوض بالماء إلى ارتفاع ما بين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30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سم قبل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استخدام الأسمدة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 بعد إضافة السماد يترك ماء الحوض لمدة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5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7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أيام وتتم مراقبة لون الماء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 حال تحول لون ماء الحوض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اخضر بني   ينبغي أن يملأ الحوض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أن يصل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ارتفاع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60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70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سم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ويكون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الحوض جاهز للاستزراع أو التخزين. وبالنسبة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الزريعة التي تتغذى على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الهائمات الحيوانية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مثل  اسماك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كارب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الرأس الكبير فكلما زاد  اللون البني  للماء يكون هو أفضل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بعد استزراع أو خزن يرقات / الزريعة في الأحواض يترك مستوى الماء على ما هو عليه لمدة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5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7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أيام، وبعدها يرفع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مستوى الماء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15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سم أخرى وبعد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ذلك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يتم رفع مستوى المياه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بنفس المستوى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كل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5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يوم حتى يصل إلى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1.2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–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1.5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318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76238" y="188640"/>
            <a:ext cx="2284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الاستزراع/ </a:t>
            </a:r>
            <a:r>
              <a:rPr lang="ar-IQ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الخزن </a:t>
            </a:r>
            <a:endParaRPr lang="en-US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90872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ينبغي أن  يكون التوقيت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مناسباً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لاستزراع أو خزن  اليرقات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/ الزريعة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وحسب أوقات </a:t>
            </a:r>
            <a:endParaRPr lang="ar-IQ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مليء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الأحواض والتسميد لأنه  قد يحدث  الفرق بين الإنتاج الجيد أو الفقدان الكامل </a:t>
            </a:r>
            <a:endParaRPr lang="ar-IQ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للمخزون 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• يجب أن تكون  الأغذية متوفرة في الحوض  خلال وقت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الإستزراع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أو الخزن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كما  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 ويجب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يحتوي الحوض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على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النوع والحجم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المناسبين  من الغذاء لليرقات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/ الزريعة  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 لاستهلاكها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خلال فترة النمو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عند استزراع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أو خزن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اليرقات/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الزريعة  بأعداد كبيرة في أحواض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فقيرة 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الهائمات</a:t>
            </a:r>
          </a:p>
          <a:p>
            <a:pPr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الحيوانية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، فإن  نموها تكون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بطيئاً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,لأنها سوف تفقد طاقة كبيرة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لغرض اصطياد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هذه الهائمات.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أما إذا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كانت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الهائمات المتاحة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في الحوض كبيرة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بالنسبة لليرقات/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الزريعة فان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ذلك يجعل من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الصعوبة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تناولها.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1056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عند الاملاء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الأول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للحوض وهناك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بعض الكائنات الحية والمواد الغذائية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القليلة،  فإن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الماء يكتسب المواد التغذوية بسرعة  ومباشرة  من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القاع،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وخاصة عندما تضاف الأسمدة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غير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العضوية القابلة للذوبان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الماء، وكذلك  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يكتسب  الماء المواد التغذوية   ولكن ببطء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أكثر 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نتيجة لتحلل الأسمدة العضوية  بواسطة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البكتيريا، 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ولذلك من المهم إضافة الأسمدة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غير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العضوية مع الأسمدة العضوية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الحوض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خلال أيام قليلة وبعد استخدام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الأسمدة سوف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تنمو وتتزايد أعداد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الهائمات النباتية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(الطحالب) ويكون لون الماء اخضر مما يدل على توفر القاعدة الغذائية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للهائمات الحيوانية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في بعض الأحواض يظهر لون الماء بلون الأخضر البني أو البني. ويحدث هذا عندما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تكون مستويات الغذاء الطبيعي جيدة وعالية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وهو دليل على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وجود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كميات مناسبة 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الهائمات الحيوانية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والنباتية.</a:t>
            </a:r>
          </a:p>
        </p:txBody>
      </p:sp>
    </p:spTree>
    <p:extLst>
      <p:ext uri="{BB962C8B-B14F-4D97-AF65-F5344CB8AC3E}">
        <p14:creationId xmlns:p14="http://schemas.microsoft.com/office/powerpoint/2010/main" val="2624269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798959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sz="2400" dirty="0" err="1">
                <a:latin typeface="Simplified Arabic" pitchFamily="18" charset="-78"/>
                <a:cs typeface="Simplified Arabic" pitchFamily="18" charset="-78"/>
              </a:rPr>
              <a:t>الدولابيات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) هي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المجموعة الأولى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من الهائمات الحيوانية التي 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تظهر في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الأحواض 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 وتزداد هذه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المجاميع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خلال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5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7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أيام بعد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مليء الأحواض بالماء. 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يجب استزراع أو خزن يرقات الأسماك التي يمكن أن تتغذى على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الهائمات الحيوانية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فقط </a:t>
            </a:r>
            <a:endParaRPr lang="ar-IQ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في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هذا الوقت.</a:t>
            </a:r>
          </a:p>
          <a:p>
            <a:pPr>
              <a:lnSpc>
                <a:spcPct val="150000"/>
              </a:lnSpc>
            </a:pP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خلال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بضعة أيام أخرى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ستبدأ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مجاميع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sz="2400" dirty="0" err="1">
                <a:latin typeface="Simplified Arabic" pitchFamily="18" charset="-78"/>
                <a:cs typeface="Simplified Arabic" pitchFamily="18" charset="-78"/>
              </a:rPr>
              <a:t>الدولابيات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) بالنقصان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مستويات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متدنية.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وفي هذه الفترة تبدأ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( يرقات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القشريات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cs typeface="Simplified Arabic" pitchFamily="18" charset="-78"/>
              </a:rPr>
              <a:t>Nauplii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err="1" smtClean="0">
                <a:latin typeface="Simplified Arabic" pitchFamily="18" charset="-78"/>
                <a:cs typeface="Simplified Arabic" pitchFamily="18" charset="-78"/>
              </a:rPr>
              <a:t>والمجذافيات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dirty="0" err="1" smtClean="0">
                <a:latin typeface="Simplified Arabic" pitchFamily="18" charset="-78"/>
                <a:cs typeface="Simplified Arabic" pitchFamily="18" charset="-78"/>
              </a:rPr>
              <a:t>Copiboda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ومتفرعة اللوامس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en-US" sz="2400" dirty="0" err="1" smtClean="0">
                <a:latin typeface="Simplified Arabic" pitchFamily="18" charset="-78"/>
                <a:cs typeface="Simplified Arabic" pitchFamily="18" charset="-78"/>
              </a:rPr>
              <a:t>Cladocera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)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بالنمو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والازدهار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7985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51501" y="385500"/>
            <a:ext cx="61879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800" b="1" dirty="0" smtClean="0">
                <a:solidFill>
                  <a:srgbClr val="00B050"/>
                </a:solidFill>
                <a:latin typeface="Simplified Arabic" pitchFamily="18" charset="-78"/>
                <a:cs typeface="Simplified Arabic" pitchFamily="18" charset="-78"/>
              </a:rPr>
              <a:t>الخيارات </a:t>
            </a:r>
            <a:r>
              <a:rPr lang="ar-IQ" sz="2800" b="1" dirty="0">
                <a:solidFill>
                  <a:srgbClr val="00B050"/>
                </a:solidFill>
                <a:latin typeface="Simplified Arabic" pitchFamily="18" charset="-78"/>
                <a:cs typeface="Simplified Arabic" pitchFamily="18" charset="-78"/>
              </a:rPr>
              <a:t>المتاحة للمزارعين لحضانة  زريعة الأسماك 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323528" y="1124744"/>
            <a:ext cx="853244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2400" b="1" dirty="0">
                <a:solidFill>
                  <a:srgbClr val="FF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بعد  خروج اليرقة  من البيضة تقسم العملية الإنتاجية  إلى  ثلاث مراحل:-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2400" b="1" dirty="0">
              <a:solidFill>
                <a:srgbClr val="FF0000"/>
              </a:solidFill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2400" b="1" dirty="0">
                <a:solidFill>
                  <a:srgbClr val="FF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 ا)  تنمية اليرقات </a:t>
            </a:r>
            <a:r>
              <a:rPr lang="ar-IQ" sz="2400" b="1" dirty="0" smtClean="0">
                <a:solidFill>
                  <a:srgbClr val="FF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الى </a:t>
            </a:r>
            <a:r>
              <a:rPr lang="ar-IQ" sz="2400" b="1" dirty="0">
                <a:solidFill>
                  <a:srgbClr val="FF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مرحلة الزريعة 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2400" b="1" dirty="0">
              <a:solidFill>
                <a:srgbClr val="FF0000"/>
              </a:solidFill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2400" b="1" dirty="0">
                <a:solidFill>
                  <a:srgbClr val="FF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ب)  تنمية الزريعة </a:t>
            </a:r>
            <a:r>
              <a:rPr lang="ar-IQ" sz="2400" b="1" dirty="0" smtClean="0">
                <a:solidFill>
                  <a:srgbClr val="FF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الى </a:t>
            </a:r>
            <a:r>
              <a:rPr lang="ar-IQ" sz="2400" b="1" dirty="0">
                <a:solidFill>
                  <a:srgbClr val="FF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مرحلة الاصبعيات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2400" b="1" dirty="0">
              <a:solidFill>
                <a:srgbClr val="FF0000"/>
              </a:solidFill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2400" b="1" dirty="0">
                <a:solidFill>
                  <a:srgbClr val="FF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ج)  تربية الاصبعيات </a:t>
            </a:r>
            <a:r>
              <a:rPr lang="ar-IQ" sz="2400" b="1" dirty="0" smtClean="0">
                <a:solidFill>
                  <a:srgbClr val="FF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الى  </a:t>
            </a:r>
            <a:r>
              <a:rPr lang="ar-IQ" sz="2400" b="1" dirty="0">
                <a:solidFill>
                  <a:srgbClr val="FF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وزن التسويق</a:t>
            </a:r>
          </a:p>
        </p:txBody>
      </p:sp>
    </p:spTree>
    <p:extLst>
      <p:ext uri="{BB962C8B-B14F-4D97-AF65-F5344CB8AC3E}">
        <p14:creationId xmlns:p14="http://schemas.microsoft.com/office/powerpoint/2010/main" val="3030396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76672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 تبدأ المجدافيات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ومتفرعة اللوامس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بالنمو والازدهار بعد حوالي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إلى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أسابيع من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مليء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الأحواض . ويتم استزراع أو خزن اليرقات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/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الزريعة  في هذه الأحواض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بأحجام وأعداد كبيرة .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069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908720"/>
            <a:ext cx="8388424" cy="4190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ar-IQ" sz="2800" b="1" dirty="0" smtClean="0">
                <a:solidFill>
                  <a:srgbClr val="FF0000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ماذا نقصد بالزريعة؟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اليرقة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هي اسم لسمكة صغيرة 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فاقسة حديثاً.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وأحيانا تسمى هذه الأسماك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الصغيرة </a:t>
            </a:r>
            <a:r>
              <a:rPr lang="ar-IQ" sz="2400" dirty="0" err="1" smtClean="0">
                <a:latin typeface="Simplified Arabic" pitchFamily="18" charset="-78"/>
                <a:ea typeface="Calibri"/>
                <a:cs typeface="Simplified Arabic" pitchFamily="18" charset="-78"/>
              </a:rPr>
              <a:t>بالفقسه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.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يرقة اسماك </a:t>
            </a:r>
            <a:r>
              <a:rPr lang="ar-IQ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الكارب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تكون بطول حوالي 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6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8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ملم. في هذه المرحلة يتم امتصاص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كيس المح (العمر ثلاثة ايام)،  يكون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الفم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مفتوح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والزعانف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متكاملة وتستمر هذه المرحلة لحين اكتمال ظهور الحراشف. تنمى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اليرقات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بكثافات عالية لإيصالها الى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حجم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الزريعة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ومن ثم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الى  اصبعيات. اذاً فالزريعة هي مصطلح يطلق على الأسماك بعد انتهاء مرحلة (طور) اليرقة وينتهي بوصول الأسماك الى مرحلة الإصبعية.</a:t>
            </a:r>
            <a:endParaRPr lang="ar-IQ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020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692381"/>
            <a:ext cx="86764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بعد عملية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فقس البيوض المخصبة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تنقل اليرقات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الى 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أحواض الحضانة وتتم حضانتها لبضعة أسابيع حيث يمكن بيعها كزريعة أو خزنها أو استزراعها في أحواض أخرى وبكثافات اقل للحصول على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اصبعيات .</a:t>
            </a:r>
            <a:endParaRPr lang="ar-IQ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هناك عدة أنواع من أنظمة الحضانة وهي كما يلي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:-</a:t>
            </a:r>
            <a:endParaRPr lang="ar-IQ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1)	 الأحواض </a:t>
            </a:r>
            <a:r>
              <a:rPr lang="ar-IQ" sz="2400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الترابية</a:t>
            </a:r>
            <a:endParaRPr lang="ar-IQ" sz="24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2)	 الأحواض الإسمنتية أو </a:t>
            </a:r>
            <a:r>
              <a:rPr lang="ar-IQ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الفايبركلاس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.  </a:t>
            </a: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3)	 </a:t>
            </a:r>
            <a:r>
              <a:rPr lang="ar-IQ" sz="2400" dirty="0" err="1">
                <a:latin typeface="Simplified Arabic" pitchFamily="18" charset="-78"/>
                <a:ea typeface="Calibri"/>
                <a:cs typeface="Simplified Arabic" pitchFamily="18" charset="-78"/>
              </a:rPr>
              <a:t>الهابس</a:t>
            </a:r>
            <a:r>
              <a:rPr lang="ar-IQ" sz="2400" dirty="0">
                <a:latin typeface="Simplified Arabic" pitchFamily="18" charset="-78"/>
                <a:ea typeface="Calibri"/>
                <a:cs typeface="Simplified Arabic" pitchFamily="18" charset="-78"/>
              </a:rPr>
              <a:t> / أقفاص التفقيس </a:t>
            </a:r>
          </a:p>
        </p:txBody>
      </p:sp>
    </p:spTree>
    <p:extLst>
      <p:ext uri="{BB962C8B-B14F-4D97-AF65-F5344CB8AC3E}">
        <p14:creationId xmlns:p14="http://schemas.microsoft.com/office/powerpoint/2010/main" val="63741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67544" y="44624"/>
            <a:ext cx="8388424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ويعتمد نوع نظام الحضانة المستخدم على :</a:t>
            </a:r>
          </a:p>
          <a:p>
            <a:pPr lvl="0" algn="just">
              <a:lnSpc>
                <a:spcPct val="150000"/>
              </a:lnSpc>
            </a:pP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•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نوع وصنف  الأسماك.</a:t>
            </a:r>
          </a:p>
          <a:p>
            <a:pPr lvl="0" algn="just">
              <a:lnSpc>
                <a:spcPct val="150000"/>
              </a:lnSpc>
            </a:pP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• المواد المتوفرة.</a:t>
            </a:r>
          </a:p>
          <a:p>
            <a:pPr lvl="0" algn="just">
              <a:lnSpc>
                <a:spcPct val="150000"/>
              </a:lnSpc>
            </a:pP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ea typeface="Calibri"/>
                <a:cs typeface="Simplified Arabic" pitchFamily="18" charset="-78"/>
              </a:rPr>
              <a:t>• المبلغ الذي يمكن استثماره.</a:t>
            </a:r>
          </a:p>
        </p:txBody>
      </p:sp>
      <p:sp>
        <p:nvSpPr>
          <p:cNvPr id="2" name="Rectangle 1"/>
          <p:cNvSpPr/>
          <p:nvPr/>
        </p:nvSpPr>
        <p:spPr>
          <a:xfrm>
            <a:off x="2072371" y="3244334"/>
            <a:ext cx="4443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حضانة الزريعة في الأحواض الترابية </a:t>
            </a:r>
            <a:endParaRPr lang="en-US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4388911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الأحواض الترابية تكون جيدة لإنتاج العديد من أنواع الأسماك. والغذاء الطبيعي الذي ينمو فيها وخاصة إذا ما تم إعداد الأحواض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إعداداً جيداً فإنه سيساعد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على زيادة وتحسين نسبة البقاء ويعوض عن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الغذاء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التكميلي.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081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948784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معدلات النمو تكون مرتفعة في الأحواض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الترابية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ولكن معدلات البقاء قد تختلف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حد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كبير وذلك بسبب صعوبة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السيطرة على المفترسات التي تدخل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الأحواض.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• واحدة من المشاكل الأساسية في العديد من البلدان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الأسيوية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هو دخول المفترسات مثل يرقات 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وحوريات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الحشرات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المفترسة، والأسماك المفترسة ( آكلة اللحوم ). ويمكن لهذه المفترسات أن تقلل من نسبة البقاء إلى حد كبير.</a:t>
            </a:r>
          </a:p>
        </p:txBody>
      </p:sp>
    </p:spTree>
    <p:extLst>
      <p:ext uri="{BB962C8B-B14F-4D97-AF65-F5344CB8AC3E}">
        <p14:creationId xmlns:p14="http://schemas.microsoft.com/office/powerpoint/2010/main" val="12602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67744" y="260648"/>
            <a:ext cx="457200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المتطلبات الأساسية لأحواض الحضانة </a:t>
            </a:r>
            <a:endParaRPr lang="ar-IQ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1052736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في أحواض الحضانة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سواء كانت لتنمية اليرقات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زريعة،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أو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لتنمية الزريعة الى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اصبعيات يجب ملاحظة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الإحتياجات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الأساسية التالية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:-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أ- يجب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أن تكون الأحواض قابلة للتجفيف بصورة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كاملة. إذ تستخدم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هذه الأحواض عدة مرات خلال الموسم الواحد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لذا فمن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الضروري تجفيف الأحواض باستمرار لتهيئتها بصورة جيده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لإستخدامها لاحقاً.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ب-  توفر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المياه الصالحة وبكميات كافية في جميع الأوقات وخلال موسم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الإستزراع.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قد تحدث حالات طارئة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كما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في حالة  تفشي الأمراض حيث إمكانية العلاج الكيميائي تكون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مستحيلة، والطريقة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الوحيدة للسيطرة على الحوض يكون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عن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طريق تبديل المياه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فقط.  كما ان توفر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الكميات الكافية من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المياه يكون ضرورياً  للحفاظ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على المستوى المطلوب للمياه في الأحواض  لتعويض الفقدان المستمر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من 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خلال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التسرب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والتبخر.</a:t>
            </a:r>
          </a:p>
        </p:txBody>
      </p:sp>
    </p:spTree>
    <p:extLst>
      <p:ext uri="{BB962C8B-B14F-4D97-AF65-F5344CB8AC3E}">
        <p14:creationId xmlns:p14="http://schemas.microsoft.com/office/powerpoint/2010/main" val="179059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692696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ج- النوعية الجيدة للمياه. مياه الأنهار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أو الجداول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اذا لم يتم تمريرها عبر المرشحات تكون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غير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مفيدة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لأن الكثير من الكائنات الحية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غير المرغوب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فيها قد تدخل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الى احواض الإستزراع.</a:t>
            </a:r>
            <a:r>
              <a:rPr lang="ar-IQ" sz="2400" dirty="0" smtClean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كما يجب ان تكون</a:t>
            </a:r>
            <a:r>
              <a:rPr lang="ar-IQ" sz="2400" dirty="0">
                <a:solidFill>
                  <a:prstClr val="black"/>
                </a:solidFill>
                <a:latin typeface="Simplified Arabic" pitchFamily="18" charset="-78"/>
                <a:cs typeface="Simplified Arabic" pitchFamily="18" charset="-78"/>
              </a:rPr>
              <a:t> مياه الأحواض تكون غير سامة أو ملوثة.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endParaRPr lang="ar-IQ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د-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مساحة 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الأحواض.  وهي  عامل حاسم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.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فالأحواض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الصغيرة والتي تكون مساحتها بعض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مئات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من الأمتار المربعة  هي أكثر ملائمة لحضانة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الزريع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ة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.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ومع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ذلك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فإن مساوئ الأحواض الصغيرة هي ارتفاع تكلفتها ومتطلبات العمل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فيها تكون أكبر. وأحواض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الحضانة الترابية الجيدة تكون مساحتها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100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--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2000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 م</a:t>
            </a:r>
            <a:r>
              <a:rPr lang="en-US" sz="2400" baseline="30000" dirty="0" smtClean="0"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وبعمق لا يتجاوز 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latin typeface="Simplified Arabic" pitchFamily="18" charset="-78"/>
                <a:cs typeface="Simplified Arabic" pitchFamily="18" charset="-78"/>
              </a:rPr>
              <a:t>1.5 </a:t>
            </a:r>
            <a:r>
              <a:rPr lang="ar-IQ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dirty="0">
                <a:latin typeface="Simplified Arabic" pitchFamily="18" charset="-78"/>
                <a:cs typeface="Simplified Arabic" pitchFamily="18" charset="-78"/>
              </a:rPr>
              <a:t>م .</a:t>
            </a:r>
          </a:p>
        </p:txBody>
      </p:sp>
    </p:spTree>
    <p:extLst>
      <p:ext uri="{BB962C8B-B14F-4D97-AF65-F5344CB8AC3E}">
        <p14:creationId xmlns:p14="http://schemas.microsoft.com/office/powerpoint/2010/main" val="134824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من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الأفضل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أن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تتم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عملية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الحضانة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ar-IQ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لليرقات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في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احواض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صغيرة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وغير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العميقة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ar-IQ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(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200</a:t>
            </a:r>
            <a:r>
              <a:rPr lang="ar-IQ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-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400م</a:t>
            </a:r>
            <a:r>
              <a:rPr lang="en-US" sz="2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2</a:t>
            </a:r>
            <a:r>
              <a:rPr lang="ar-IQ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)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وبعمق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1.2 -1 م</a:t>
            </a:r>
            <a:r>
              <a:rPr lang="ar-IQ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،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بينما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تنمية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الزريعة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إلى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حجم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الاصبعي</a:t>
            </a:r>
            <a:r>
              <a:rPr lang="ar-IQ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ة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فإنها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تحتاج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إلى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أحواض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اكبر</a:t>
            </a:r>
            <a:r>
              <a:rPr lang="ar-IQ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(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2000 -800</a:t>
            </a:r>
            <a:r>
              <a:rPr lang="ar-IQ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م</a:t>
            </a:r>
            <a:r>
              <a:rPr lang="en-US" sz="2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2</a:t>
            </a:r>
            <a:r>
              <a:rPr lang="ar-IQ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)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itchFamily="18" charset="-78"/>
                <a:ea typeface="Times New Roman"/>
                <a:cs typeface="Simplified Arabic" pitchFamily="18" charset="-78"/>
              </a:rPr>
              <a:t>وبعمق1.5 م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2636912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وتمتاز الأحواض </a:t>
            </a:r>
            <a:r>
              <a:rPr lang="ar-IQ" sz="2400" dirty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الصغيرة بما يلي .:- 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•  نسبة الأوكسجين </a:t>
            </a:r>
            <a:r>
              <a:rPr lang="ar-IQ" sz="2400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فيها تكون </a:t>
            </a:r>
            <a:r>
              <a:rPr lang="ar-IQ" sz="2400" dirty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جيدة </a:t>
            </a:r>
            <a:r>
              <a:rPr lang="ar-IQ" sz="2400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(سهولة التهوية).</a:t>
            </a:r>
            <a:endParaRPr lang="ar-IQ" sz="2400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• سهولة اخذ العينات </a:t>
            </a:r>
            <a:r>
              <a:rPr lang="ar-IQ" sz="2400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وصيد الأسماك. </a:t>
            </a:r>
            <a:endParaRPr lang="ar-IQ" sz="2400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>
              <a:lnSpc>
                <a:spcPct val="150000"/>
              </a:lnSpc>
            </a:pPr>
            <a:r>
              <a:rPr lang="ar-IQ" sz="2400" dirty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• سهولة التسميد والتعقيم.   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• احتياجاتها للمياه قليلة أثناء الإملاء والتفريغ.  </a:t>
            </a:r>
          </a:p>
          <a:p>
            <a:pPr>
              <a:lnSpc>
                <a:spcPct val="150000"/>
              </a:lnSpc>
            </a:pPr>
            <a:r>
              <a:rPr lang="ar-IQ" sz="2400" dirty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قد لا نحصل على هذه الأعماق في بعض المناطق وإذا كان العمق الموجود بين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80</a:t>
            </a:r>
            <a:r>
              <a:rPr lang="ar-IQ" sz="2400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en-US" sz="2400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100 </a:t>
            </a:r>
            <a:r>
              <a:rPr lang="ar-IQ" sz="2400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سم  فهذا يكون مناسب ايضاً لتنمية الزريعة. </a:t>
            </a:r>
            <a:endParaRPr lang="en-US" sz="2400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443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1702</Words>
  <Application>Microsoft Office PowerPoint</Application>
  <PresentationFormat>On-screen Show (4:3)</PresentationFormat>
  <Paragraphs>105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نسق Office</vt:lpstr>
      <vt:lpstr>المحاضرة السادسة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الأولى</dc:title>
  <dc:creator>DELL</dc:creator>
  <cp:lastModifiedBy>DELL</cp:lastModifiedBy>
  <cp:revision>70</cp:revision>
  <dcterms:created xsi:type="dcterms:W3CDTF">2021-05-07T10:30:14Z</dcterms:created>
  <dcterms:modified xsi:type="dcterms:W3CDTF">2022-05-28T19:00:34Z</dcterms:modified>
</cp:coreProperties>
</file>